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%20backup\my%20documents\WB%20Publication%201\Figure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dorues\Desktop\Projekt%20propozime%202014\Bullgaria\Remittances%20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dorues\Desktop\Projekt%20propozime%202014\Bullgaria\R-GD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/>
              <a:t>Sector of employment in the country of migration during 2009</a:t>
            </a:r>
          </a:p>
        </c:rich>
      </c:tx>
      <c:layout>
        <c:manualLayout>
          <c:xMode val="edge"/>
          <c:yMode val="edge"/>
          <c:x val="0.18494267495284994"/>
          <c:y val="3.478254058017819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5286415711947746E-2"/>
          <c:y val="0.1362322696792054"/>
          <c:w val="0.81342062193125908"/>
          <c:h val="0.59710313944502769"/>
        </c:manualLayout>
      </c:layout>
      <c:barChart>
        <c:barDir val="col"/>
        <c:grouping val="clustered"/>
        <c:ser>
          <c:idx val="0"/>
          <c:order val="0"/>
          <c:tx>
            <c:strRef>
              <c:f>Sheet1!$E$37</c:f>
              <c:strCache>
                <c:ptCount val="1"/>
                <c:pt idx="0">
                  <c:v>Greece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3366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Sheet1!$F$36:$K$36</c:f>
              <c:strCache>
                <c:ptCount val="6"/>
                <c:pt idx="0">
                  <c:v>Construction</c:v>
                </c:pt>
                <c:pt idx="1">
                  <c:v>Services/Tourism</c:v>
                </c:pt>
                <c:pt idx="2">
                  <c:v>Manufacturing</c:v>
                </c:pt>
                <c:pt idx="3">
                  <c:v>Domestic Help</c:v>
                </c:pt>
                <c:pt idx="4">
                  <c:v>Agriculture</c:v>
                </c:pt>
                <c:pt idx="5">
                  <c:v>Other</c:v>
                </c:pt>
              </c:strCache>
            </c:strRef>
          </c:cat>
          <c:val>
            <c:numRef>
              <c:f>Sheet1!$F$37:$K$37</c:f>
              <c:numCache>
                <c:formatCode>0.0</c:formatCode>
                <c:ptCount val="6"/>
                <c:pt idx="0">
                  <c:v>37.047756874095505</c:v>
                </c:pt>
                <c:pt idx="1">
                  <c:v>20.911722141823429</c:v>
                </c:pt>
                <c:pt idx="2">
                  <c:v>14.399421128798842</c:v>
                </c:pt>
                <c:pt idx="3">
                  <c:v>14.399421128798842</c:v>
                </c:pt>
                <c:pt idx="4">
                  <c:v>12.011577424023148</c:v>
                </c:pt>
                <c:pt idx="5">
                  <c:v>1.2301013024602026</c:v>
                </c:pt>
              </c:numCache>
            </c:numRef>
          </c:val>
        </c:ser>
        <c:ser>
          <c:idx val="1"/>
          <c:order val="1"/>
          <c:tx>
            <c:strRef>
              <c:f>Sheet1!$E$38</c:f>
              <c:strCache>
                <c:ptCount val="1"/>
                <c:pt idx="0">
                  <c:v>Italy</c:v>
                </c:pt>
              </c:strCache>
            </c:strRef>
          </c:tx>
          <c:spPr>
            <a:gradFill rotWithShape="0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5000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Sheet1!$F$36:$K$36</c:f>
              <c:strCache>
                <c:ptCount val="6"/>
                <c:pt idx="0">
                  <c:v>Construction</c:v>
                </c:pt>
                <c:pt idx="1">
                  <c:v>Services/Tourism</c:v>
                </c:pt>
                <c:pt idx="2">
                  <c:v>Manufacturing</c:v>
                </c:pt>
                <c:pt idx="3">
                  <c:v>Domestic Help</c:v>
                </c:pt>
                <c:pt idx="4">
                  <c:v>Agriculture</c:v>
                </c:pt>
                <c:pt idx="5">
                  <c:v>Other</c:v>
                </c:pt>
              </c:strCache>
            </c:strRef>
          </c:cat>
          <c:val>
            <c:numRef>
              <c:f>Sheet1!$F$38:$K$38</c:f>
              <c:numCache>
                <c:formatCode>0.0</c:formatCode>
                <c:ptCount val="6"/>
                <c:pt idx="0">
                  <c:v>34.256410256410255</c:v>
                </c:pt>
                <c:pt idx="1">
                  <c:v>18.256410256410259</c:v>
                </c:pt>
                <c:pt idx="2">
                  <c:v>20.205128205128172</c:v>
                </c:pt>
                <c:pt idx="3">
                  <c:v>17.025641025641026</c:v>
                </c:pt>
                <c:pt idx="4">
                  <c:v>7.384615384615385</c:v>
                </c:pt>
                <c:pt idx="5">
                  <c:v>2.8717948717948718</c:v>
                </c:pt>
              </c:numCache>
            </c:numRef>
          </c:val>
        </c:ser>
        <c:ser>
          <c:idx val="2"/>
          <c:order val="2"/>
          <c:tx>
            <c:strRef>
              <c:f>Sheet1!$E$39</c:f>
              <c:strCache>
                <c:ptCount val="1"/>
                <c:pt idx="0">
                  <c:v>Others</c:v>
                </c:pt>
              </c:strCache>
            </c:strRef>
          </c:tx>
          <c:spPr>
            <a:gradFill rotWithShape="0">
              <a:gsLst>
                <a:gs pos="0">
                  <a:srgbClr val="339966">
                    <a:gamma/>
                    <a:shade val="46275"/>
                    <a:invGamma/>
                  </a:srgbClr>
                </a:gs>
                <a:gs pos="5000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Sheet1!$F$36:$K$36</c:f>
              <c:strCache>
                <c:ptCount val="6"/>
                <c:pt idx="0">
                  <c:v>Construction</c:v>
                </c:pt>
                <c:pt idx="1">
                  <c:v>Services/Tourism</c:v>
                </c:pt>
                <c:pt idx="2">
                  <c:v>Manufacturing</c:v>
                </c:pt>
                <c:pt idx="3">
                  <c:v>Domestic Help</c:v>
                </c:pt>
                <c:pt idx="4">
                  <c:v>Agriculture</c:v>
                </c:pt>
                <c:pt idx="5">
                  <c:v>Other</c:v>
                </c:pt>
              </c:strCache>
            </c:strRef>
          </c:cat>
          <c:val>
            <c:numRef>
              <c:f>Sheet1!$F$39:$K$39</c:f>
              <c:numCache>
                <c:formatCode>0.0</c:formatCode>
                <c:ptCount val="6"/>
                <c:pt idx="0">
                  <c:v>19.658119658119659</c:v>
                </c:pt>
                <c:pt idx="1">
                  <c:v>44.444444444444358</c:v>
                </c:pt>
                <c:pt idx="2">
                  <c:v>15.384615384615385</c:v>
                </c:pt>
                <c:pt idx="3">
                  <c:v>6.8376068376068355</c:v>
                </c:pt>
                <c:pt idx="4">
                  <c:v>0.85470085470085544</c:v>
                </c:pt>
                <c:pt idx="5">
                  <c:v>12.820512820512819</c:v>
                </c:pt>
              </c:numCache>
            </c:numRef>
          </c:val>
        </c:ser>
        <c:axId val="60512128"/>
        <c:axId val="60513664"/>
      </c:barChart>
      <c:catAx>
        <c:axId val="60512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0513664"/>
        <c:crosses val="autoZero"/>
        <c:auto val="1"/>
        <c:lblAlgn val="ctr"/>
        <c:lblOffset val="100"/>
        <c:tickLblSkip val="1"/>
        <c:tickMarkSkip val="1"/>
      </c:catAx>
      <c:valAx>
        <c:axId val="605136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0512128"/>
        <c:crosses val="autoZero"/>
        <c:crossBetween val="between"/>
      </c:valAx>
      <c:spPr>
        <a:gradFill rotWithShape="0">
          <a:gsLst>
            <a:gs pos="0">
              <a:srgbClr val="99CCFF"/>
            </a:gs>
            <a:gs pos="100000">
              <a:srgbClr val="99CCFF">
                <a:gamma/>
                <a:shade val="46275"/>
                <a:invGamma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67102700872065"/>
          <c:y val="0.37391395640762298"/>
          <c:w val="8.0196427059520792E-2"/>
          <c:h val="0.1681165506485602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8100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9190155581431373E-2"/>
          <c:y val="8.2028275567687381E-2"/>
          <c:w val="0.75464060253358611"/>
          <c:h val="0.7420310859122663"/>
        </c:manualLayout>
      </c:layout>
      <c:lineChart>
        <c:grouping val="standard"/>
        <c:ser>
          <c:idx val="0"/>
          <c:order val="0"/>
          <c:tx>
            <c:strRef>
              <c:f>Sheet1!$C$2</c:f>
              <c:strCache>
                <c:ptCount val="1"/>
                <c:pt idx="0">
                  <c:v>Remittances USD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Sheet1!$B$3:$B$25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Sheet1!$C$3:$C$25</c:f>
              <c:numCache>
                <c:formatCode>General</c:formatCode>
                <c:ptCount val="23"/>
                <c:pt idx="0">
                  <c:v>150</c:v>
                </c:pt>
                <c:pt idx="1">
                  <c:v>326</c:v>
                </c:pt>
                <c:pt idx="2">
                  <c:v>378</c:v>
                </c:pt>
                <c:pt idx="3">
                  <c:v>385</c:v>
                </c:pt>
                <c:pt idx="4">
                  <c:v>500</c:v>
                </c:pt>
                <c:pt idx="5">
                  <c:v>267</c:v>
                </c:pt>
                <c:pt idx="6">
                  <c:v>452</c:v>
                </c:pt>
                <c:pt idx="7">
                  <c:v>368</c:v>
                </c:pt>
                <c:pt idx="8">
                  <c:v>525</c:v>
                </c:pt>
                <c:pt idx="9">
                  <c:v>555</c:v>
                </c:pt>
                <c:pt idx="10">
                  <c:v>647</c:v>
                </c:pt>
                <c:pt idx="11">
                  <c:v>806</c:v>
                </c:pt>
                <c:pt idx="12">
                  <c:v>956</c:v>
                </c:pt>
                <c:pt idx="13">
                  <c:v>990</c:v>
                </c:pt>
                <c:pt idx="14">
                  <c:v>1178</c:v>
                </c:pt>
                <c:pt idx="15">
                  <c:v>1305</c:v>
                </c:pt>
                <c:pt idx="16">
                  <c:v>1226</c:v>
                </c:pt>
                <c:pt idx="17">
                  <c:v>1090</c:v>
                </c:pt>
                <c:pt idx="18">
                  <c:v>924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Remittances EURO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Sheet1!$B$3:$B$25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Sheet1!$D$3:$D$25</c:f>
              <c:numCache>
                <c:formatCode>General</c:formatCode>
                <c:ptCount val="23"/>
                <c:pt idx="4">
                  <c:v>387</c:v>
                </c:pt>
                <c:pt idx="5">
                  <c:v>237</c:v>
                </c:pt>
                <c:pt idx="6">
                  <c:v>403</c:v>
                </c:pt>
                <c:pt idx="7">
                  <c:v>343</c:v>
                </c:pt>
                <c:pt idx="8">
                  <c:v>580</c:v>
                </c:pt>
                <c:pt idx="9">
                  <c:v>622</c:v>
                </c:pt>
                <c:pt idx="10">
                  <c:v>686</c:v>
                </c:pt>
                <c:pt idx="11">
                  <c:v>712</c:v>
                </c:pt>
                <c:pt idx="12">
                  <c:v>774</c:v>
                </c:pt>
                <c:pt idx="13">
                  <c:v>802</c:v>
                </c:pt>
                <c:pt idx="14">
                  <c:v>937</c:v>
                </c:pt>
                <c:pt idx="15">
                  <c:v>952</c:v>
                </c:pt>
                <c:pt idx="16">
                  <c:v>833</c:v>
                </c:pt>
                <c:pt idx="17">
                  <c:v>782</c:v>
                </c:pt>
                <c:pt idx="18">
                  <c:v>690</c:v>
                </c:pt>
                <c:pt idx="19">
                  <c:v>664</c:v>
                </c:pt>
                <c:pt idx="20">
                  <c:v>675</c:v>
                </c:pt>
                <c:pt idx="21">
                  <c:v>497</c:v>
                </c:pt>
                <c:pt idx="22">
                  <c:v>445</c:v>
                </c:pt>
              </c:numCache>
            </c:numRef>
          </c:val>
          <c:smooth val="1"/>
        </c:ser>
        <c:marker val="1"/>
        <c:axId val="63639552"/>
        <c:axId val="63641088"/>
      </c:lineChart>
      <c:catAx>
        <c:axId val="63639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641088"/>
        <c:crosses val="autoZero"/>
        <c:auto val="1"/>
        <c:lblAlgn val="ctr"/>
        <c:lblOffset val="100"/>
        <c:tickLblSkip val="1"/>
        <c:tickMarkSkip val="1"/>
      </c:catAx>
      <c:valAx>
        <c:axId val="6364108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363955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343545631892414"/>
          <c:y val="0.39420389866997024"/>
          <c:w val="0.14307056290620918"/>
          <c:h val="0.1842047833908405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8100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en-US" sz="1200">
                <a:latin typeface="Times New Roman" pitchFamily="18" charset="0"/>
                <a:cs typeface="Times New Roman" pitchFamily="18" charset="0"/>
              </a:rPr>
              <a:t>Remittances  to Albania, as % of GDP, 1996 - 2011 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5064129483814556"/>
          <c:y val="0.15943556208016418"/>
          <c:w val="0.7985113735783026"/>
          <c:h val="0.64245423867471296"/>
        </c:manualLayout>
      </c:layout>
      <c:lineChart>
        <c:grouping val="standard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'[1]annual '!$C$6:$C$21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'[1]annual '!$D$6:$D$21</c:f>
              <c:numCache>
                <c:formatCode>0.00%</c:formatCode>
                <c:ptCount val="16"/>
                <c:pt idx="0">
                  <c:v>0.15131005273824971</c:v>
                </c:pt>
                <c:pt idx="1">
                  <c:v>0.113908115935691</c:v>
                </c:pt>
                <c:pt idx="2">
                  <c:v>0.1636569830861424</c:v>
                </c:pt>
                <c:pt idx="3">
                  <c:v>0.1085691076590688</c:v>
                </c:pt>
                <c:pt idx="4">
                  <c:v>0.14386885999011281</c:v>
                </c:pt>
                <c:pt idx="5">
                  <c:v>0.13516966886489398</c:v>
                </c:pt>
                <c:pt idx="6">
                  <c:v>0.14593641673154292</c:v>
                </c:pt>
                <c:pt idx="7">
                  <c:v>0.14068552692928649</c:v>
                </c:pt>
                <c:pt idx="8">
                  <c:v>0.13005040802378887</c:v>
                </c:pt>
                <c:pt idx="9">
                  <c:v>0.12165609666779605</c:v>
                </c:pt>
                <c:pt idx="10">
                  <c:v>0.13070987698648301</c:v>
                </c:pt>
                <c:pt idx="11">
                  <c:v>0.1217106251239902</c:v>
                </c:pt>
                <c:pt idx="12">
                  <c:v>9.3097837338239592E-2</c:v>
                </c:pt>
                <c:pt idx="13">
                  <c:v>8.8545436423027576E-2</c:v>
                </c:pt>
                <c:pt idx="14">
                  <c:v>7.5997503831678428E-2</c:v>
                </c:pt>
                <c:pt idx="15">
                  <c:v>7.8227221212194789E-2</c:v>
                </c:pt>
              </c:numCache>
            </c:numRef>
          </c:val>
          <c:smooth val="1"/>
        </c:ser>
        <c:marker val="1"/>
        <c:axId val="63690240"/>
        <c:axId val="63691776"/>
      </c:lineChart>
      <c:catAx>
        <c:axId val="6369024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63691776"/>
        <c:crosses val="autoZero"/>
        <c:auto val="1"/>
        <c:lblAlgn val="ctr"/>
        <c:lblOffset val="100"/>
      </c:catAx>
      <c:valAx>
        <c:axId val="63691776"/>
        <c:scaling>
          <c:orientation val="minMax"/>
        </c:scaling>
        <c:axPos val="l"/>
        <c:majorGridlines/>
        <c:numFmt formatCode="0.00%" sourceLinked="1"/>
        <c:tickLblPos val="nextTo"/>
        <c:crossAx val="63690240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0559F5-C67D-440A-8C29-10B733258E9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D31E58-D549-4717-907A-C715FDF9F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Conference on international migration</a:t>
            </a:r>
            <a:br>
              <a:rPr lang="en-US" dirty="0" smtClean="0"/>
            </a:b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February 2014 </a:t>
            </a:r>
            <a:br>
              <a:rPr lang="en-US" dirty="0" smtClean="0"/>
            </a:br>
            <a:r>
              <a:rPr lang="en-US" dirty="0" smtClean="0"/>
              <a:t>Economic Research Institute at BAS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Albanian migration – between brain drain and remittances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8674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Ilir</a:t>
            </a:r>
            <a:r>
              <a:rPr lang="en-US" i="1" dirty="0" smtClean="0"/>
              <a:t> </a:t>
            </a:r>
            <a:r>
              <a:rPr lang="en-US" i="1" dirty="0" smtClean="0"/>
              <a:t>GEDESHI  –  Center for Economic and Social </a:t>
            </a:r>
            <a:r>
              <a:rPr lang="en-US" i="1" dirty="0"/>
              <a:t>S</a:t>
            </a:r>
            <a:r>
              <a:rPr lang="en-US" i="1" dirty="0" smtClean="0"/>
              <a:t>tudies  (CESS)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Remittances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43000" y="1676400"/>
          <a:ext cx="7086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43000" y="6096000"/>
            <a:ext cx="52709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Fig. 9. Volume of remittances in USD and Euros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43000" y="5791200"/>
            <a:ext cx="464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Source: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Bank of Albania, 2014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Remittances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95400" y="1905000"/>
          <a:ext cx="6781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19200" y="5486400"/>
            <a:ext cx="24045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Bank of Albania, 2014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95400" y="5867400"/>
            <a:ext cx="54088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Fig.10. Remittances to Albania as percent of GDP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Remittances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590800"/>
          <a:ext cx="6477000" cy="1295400"/>
        </p:xfrm>
        <a:graphic>
          <a:graphicData uri="http://schemas.openxmlformats.org/drawingml/2006/table">
            <a:tbl>
              <a:tblPr/>
              <a:tblGrid>
                <a:gridCol w="1441727"/>
                <a:gridCol w="1358750"/>
                <a:gridCol w="1651563"/>
                <a:gridCol w="2024960"/>
              </a:tblGrid>
              <a:tr h="647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ALSMS, 2002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ETF Study, 2007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Zwager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et al., 2010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Investments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11,8%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3400" y="4495800"/>
            <a:ext cx="8316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Table 3. Portion of remittances that is invested according to different studies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Remittances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133600"/>
          <a:ext cx="8534399" cy="3154680"/>
        </p:xfrm>
        <a:graphic>
          <a:graphicData uri="http://schemas.openxmlformats.org/drawingml/2006/table">
            <a:tbl>
              <a:tblPr/>
              <a:tblGrid>
                <a:gridCol w="2880194"/>
                <a:gridCol w="1672370"/>
                <a:gridCol w="1911281"/>
                <a:gridCol w="2070554"/>
              </a:tblGrid>
              <a:tr h="2093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Albania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Kosovo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BiH**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Monthly HH Income: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€ 2,300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€ 3,900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€ 2,288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Monthly Expenditures: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€ 1,477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€ 2,324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€ 1,938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Monthly Saving Rate: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€ 855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€ 1,578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€ 350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Annual HH Remittance Value: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€ 1,664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€ 3,212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€ 1,752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Annual HH Savings Rate:*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€ 10,260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€ 15,724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€ 2,448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Savings in 2008: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€ 3,473 Million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€ 2,340 Million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€ 1,175 Million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Remittances 2008: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€ 672 Million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€ 479 Million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€ 841 Million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Savings/Remittances Factor: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5.2 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4.8 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1.4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28600" y="54864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#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Kosovar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HH abroad: 149,000; # Albanian HH abroad: 404,000; Source: IASCI-NEXUS Field Research Dec-Jan 2008/9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 The above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-specific figures are speculative as they are based on a conservative extrapolation of incomes, expenditures, savings and remittances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behaviours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migrant HHs in Austria. #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HH abroad: 480,000 based on 2.5 persons per HH of an estimated total number of 1.2 Mio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migrants abroad. Source: IASCI-NEXUS Study 2009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52400" y="1676400"/>
            <a:ext cx="78005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Selected Data on Migrant Household (HH) Savings and Remittance Behaviour: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Conclusions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Albnian Migration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5438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5943600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Fig. </a:t>
            </a:r>
            <a:r>
              <a:rPr lang="en-US" sz="1600" b="1" dirty="0"/>
              <a:t>1. </a:t>
            </a:r>
            <a:r>
              <a:rPr lang="en-US" sz="1600" b="1" dirty="0" smtClean="0"/>
              <a:t>First </a:t>
            </a:r>
            <a:r>
              <a:rPr lang="en-US" sz="1600" b="1" dirty="0"/>
              <a:t>migratory experience and year of migration in current host country</a:t>
            </a:r>
            <a:r>
              <a:rPr lang="en-US" sz="1600" dirty="0"/>
              <a:t>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0" y="5486400"/>
            <a:ext cx="4038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 bmk="_Toc26999527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Source: </a:t>
            </a:r>
            <a:r>
              <a:rPr kumimoji="0" lang="fr-FR" sz="1400" i="1" u="none" strike="noStrike" cap="none" normalizeH="0" baseline="0" dirty="0" smtClean="0" bmk="_Toc26999527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CESS Migrant Questionnaire, 2009/2010</a:t>
            </a:r>
            <a:endParaRPr kumimoji="0" lang="fr-FR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Albanian Migration/Push and pull factors</a:t>
            </a:r>
            <a:endParaRPr lang="en-US" dirty="0"/>
          </a:p>
        </p:txBody>
      </p:sp>
      <p:pic>
        <p:nvPicPr>
          <p:cNvPr id="4" name="Chart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391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5867400"/>
            <a:ext cx="48878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Fig.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Main reasons for migrating in the 90’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14400" y="5455622"/>
            <a:ext cx="381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CESS Migrant Questionnaire, 2006</a:t>
            </a:r>
            <a:endParaRPr kumimoji="0" lang="fr-FR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Albanian Migration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1676400"/>
          <a:ext cx="6858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219200" y="6019800"/>
            <a:ext cx="70936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Fig. 3. Employment sectors of Albanian migrants in host countries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19200" y="5715000"/>
            <a:ext cx="4953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CESS Migrant Questionnaire, 2009/2010</a:t>
            </a:r>
            <a:endParaRPr kumimoji="0" lang="fr-FR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Albanian Brain Drain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70866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95400" y="5486400"/>
            <a:ext cx="1981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CESS, 2008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95400" y="5791200"/>
            <a:ext cx="716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Fig.4. Dynamics of Albanian brain drain: share of Academics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moving abroad as % of total Academics (1990-2008)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Albanian Brain Drain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7391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66800" y="5334000"/>
            <a:ext cx="2133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CESS, 2008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3400" y="5715000"/>
            <a:ext cx="8350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Fig. 5. Albanian brain drain by the country of destination in 2008 (in percent)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Albanian Brain Drain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739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66800" y="5501788"/>
            <a:ext cx="2667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CESS, 2008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6174" y="5943600"/>
            <a:ext cx="8917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Fig.6. Albanian Brain Drain by Country of Destination and Year of Migration (in %)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Diaspora Option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90600" y="1828800"/>
          <a:ext cx="7250350" cy="3276600"/>
        </p:xfrm>
        <a:graphic>
          <a:graphicData uri="http://schemas.openxmlformats.org/presentationml/2006/ole">
            <p:oleObj spid="_x0000_s20482" name="Picture" r:id="rId3" imgW="5591880" imgH="2734200" progId="Word.Picture.8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066800" y="5181600"/>
            <a:ext cx="50626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CESS., Updating the database of overseas graduates, 2004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38200" y="5715000"/>
            <a:ext cx="7582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Fig. 7. Albanian academics and researchers working abroad by country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Brain Gain</a:t>
            </a:r>
            <a:endParaRPr lang="en-US" dirty="0"/>
          </a:p>
        </p:txBody>
      </p:sp>
      <p:sp>
        <p:nvSpPr>
          <p:cNvPr id="21562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81" name="Picture 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088862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82" name="Rectangle 78"/>
          <p:cNvSpPr>
            <a:spLocks noChangeArrowheads="1"/>
          </p:cNvSpPr>
          <p:nvPr/>
        </p:nvSpPr>
        <p:spPr bwMode="auto">
          <a:xfrm>
            <a:off x="1143000" y="5791200"/>
            <a:ext cx="70807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Fig. 8. The conditions for the return of academics and researchers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488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Civic</vt:lpstr>
      <vt:lpstr>Picture</vt:lpstr>
      <vt:lpstr>Albanian migration – between brain drain and remittances </vt:lpstr>
      <vt:lpstr>Albnian Migration</vt:lpstr>
      <vt:lpstr>Albanian Migration/Push and pull factors</vt:lpstr>
      <vt:lpstr>Albanian Migration</vt:lpstr>
      <vt:lpstr>Albanian Brain Drain</vt:lpstr>
      <vt:lpstr>Albanian Brain Drain</vt:lpstr>
      <vt:lpstr>Albanian Brain Drain</vt:lpstr>
      <vt:lpstr>Diaspora Option</vt:lpstr>
      <vt:lpstr>Brain Gain</vt:lpstr>
      <vt:lpstr>Remittances</vt:lpstr>
      <vt:lpstr>Remittances</vt:lpstr>
      <vt:lpstr>Remittances</vt:lpstr>
      <vt:lpstr>Remittances</vt:lpstr>
      <vt:lpstr>Conclusions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Albanian migration – between brain drain and remittances</dc:title>
  <dc:creator>perdorues</dc:creator>
  <cp:lastModifiedBy>perdorues</cp:lastModifiedBy>
  <cp:revision>3</cp:revision>
  <dcterms:created xsi:type="dcterms:W3CDTF">2014-02-12T10:12:11Z</dcterms:created>
  <dcterms:modified xsi:type="dcterms:W3CDTF">2014-02-14T07:59:51Z</dcterms:modified>
</cp:coreProperties>
</file>